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38" r:id="rId4"/>
  </p:sldMasterIdLst>
  <p:notesMasterIdLst>
    <p:notesMasterId r:id="rId38"/>
  </p:notesMasterIdLst>
  <p:handoutMasterIdLst>
    <p:handoutMasterId r:id="rId39"/>
  </p:handoutMasterIdLst>
  <p:sldIdLst>
    <p:sldId id="267" r:id="rId5"/>
    <p:sldId id="268" r:id="rId6"/>
    <p:sldId id="282" r:id="rId7"/>
    <p:sldId id="284" r:id="rId8"/>
    <p:sldId id="306" r:id="rId9"/>
    <p:sldId id="305" r:id="rId10"/>
    <p:sldId id="279" r:id="rId11"/>
    <p:sldId id="281" r:id="rId12"/>
    <p:sldId id="325" r:id="rId13"/>
    <p:sldId id="326" r:id="rId14"/>
    <p:sldId id="272" r:id="rId15"/>
    <p:sldId id="299" r:id="rId16"/>
    <p:sldId id="313" r:id="rId17"/>
    <p:sldId id="309" r:id="rId18"/>
    <p:sldId id="312" r:id="rId19"/>
    <p:sldId id="289" r:id="rId20"/>
    <p:sldId id="293" r:id="rId21"/>
    <p:sldId id="324" r:id="rId22"/>
    <p:sldId id="322" r:id="rId23"/>
    <p:sldId id="315" r:id="rId24"/>
    <p:sldId id="295" r:id="rId25"/>
    <p:sldId id="314" r:id="rId26"/>
    <p:sldId id="311" r:id="rId27"/>
    <p:sldId id="283" r:id="rId28"/>
    <p:sldId id="304" r:id="rId29"/>
    <p:sldId id="277" r:id="rId30"/>
    <p:sldId id="310" r:id="rId31"/>
    <p:sldId id="317" r:id="rId32"/>
    <p:sldId id="319" r:id="rId33"/>
    <p:sldId id="318" r:id="rId34"/>
    <p:sldId id="320" r:id="rId35"/>
    <p:sldId id="321" r:id="rId36"/>
    <p:sldId id="32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44" autoAdjust="0"/>
    <p:restoredTop sz="72700" autoAdjust="0"/>
  </p:normalViewPr>
  <p:slideViewPr>
    <p:cSldViewPr snapToGrid="0">
      <p:cViewPr varScale="1">
        <p:scale>
          <a:sx n="65" d="100"/>
          <a:sy n="65" d="100"/>
        </p:scale>
        <p:origin x="1368" y="7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7/2/2017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7/2/2017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Agradecer ao juri e publico</a:t>
            </a:r>
          </a:p>
          <a:p>
            <a:r>
              <a:rPr lang="pt-PT" dirty="0"/>
              <a:t>Passo a apresentar o trabalho desenvolvido no âmbito .... Que foi realizado em conjunto com o inesc-tec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0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Procede-se agora para a apresentação das diferentes arquiteturas desenvolvidas</a:t>
            </a:r>
          </a:p>
          <a:p>
            <a:r>
              <a:rPr lang="pt-PT" dirty="0"/>
              <a:t>-&gt; Atingir objetivos propostos em ambas as etapas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17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-&gt; Uma das arquiteturas desenvolvidas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-&gt; Numa primeira etapa optou-se por transmitir apenas dados para a placa TX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-&gt; Bloco gerador de barra de cores desenvolvido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-&gt; Transmite-se os dados referentes a imagem (pixel, vsync, hsync e enable)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BOTAO RESET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INTERRUPTOR START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-&gt; Arqitetura devidamente implementada e obteve-se o resultado da image</a:t>
            </a:r>
          </a:p>
          <a:p>
            <a:r>
              <a:rPr lang="pt-PT" dirty="0"/>
              <a:t>-&gt; Concluir bullets</a:t>
            </a:r>
          </a:p>
          <a:p>
            <a:r>
              <a:rPr lang="pt-PT" dirty="0"/>
              <a:t>-&gt; PASSO INTERMÉDIO PARA O OBJETIVO FINAL DA 1ª ETAPA CONCLUIDO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4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desenvolvida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comunicação</a:t>
            </a:r>
            <a:r>
              <a:rPr lang="en-US" dirty="0"/>
              <a:t> entre RX e TX</a:t>
            </a:r>
          </a:p>
          <a:p>
            <a:r>
              <a:rPr lang="en-US" dirty="0"/>
              <a:t>-&gt; </a:t>
            </a:r>
            <a:r>
              <a:rPr lang="en-US" dirty="0" err="1"/>
              <a:t>Recorre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gerador</a:t>
            </a:r>
            <a:r>
              <a:rPr lang="en-US" dirty="0"/>
              <a:t> de </a:t>
            </a:r>
            <a:r>
              <a:rPr lang="en-US" dirty="0" err="1"/>
              <a:t>barra</a:t>
            </a:r>
            <a:r>
              <a:rPr lang="en-US" dirty="0"/>
              <a:t> de cores</a:t>
            </a:r>
          </a:p>
          <a:p>
            <a:r>
              <a:rPr lang="en-US" dirty="0"/>
              <a:t>-&gt; </a:t>
            </a:r>
            <a:r>
              <a:rPr lang="en-US" dirty="0" err="1"/>
              <a:t>Recebe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do HDMI que </a:t>
            </a:r>
            <a:r>
              <a:rPr lang="en-US" dirty="0" err="1"/>
              <a:t>sao</a:t>
            </a:r>
            <a:r>
              <a:rPr lang="en-US" dirty="0"/>
              <a:t> lidos para </a:t>
            </a:r>
            <a:r>
              <a:rPr lang="en-US" dirty="0" err="1"/>
              <a:t>registos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Escolha</a:t>
            </a:r>
            <a:r>
              <a:rPr lang="en-US" dirty="0"/>
              <a:t> de dados no </a:t>
            </a:r>
            <a:r>
              <a:rPr lang="en-US" dirty="0" err="1"/>
              <a:t>multiplexador</a:t>
            </a:r>
            <a:r>
              <a:rPr lang="en-US" dirty="0"/>
              <a:t> (INTERRUPTOR START)</a:t>
            </a:r>
          </a:p>
          <a:p>
            <a:r>
              <a:rPr lang="en-US" dirty="0"/>
              <a:t>BOTAO RESET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5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Imagem ve-se os resultados</a:t>
            </a:r>
          </a:p>
          <a:p>
            <a:r>
              <a:rPr lang="pt-PT" dirty="0"/>
              <a:t>-&gt; Os dados da fonte foram corretamente enviados para a o destino</a:t>
            </a:r>
          </a:p>
          <a:p>
            <a:r>
              <a:rPr lang="pt-PT" dirty="0"/>
              <a:t>-&gt; Objetivo proposto na 1ª etapa alcançado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0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dirty="0"/>
              <a:t>Apos objetivo cumprido nesta 1º etapa desenvolveu-se ainda uma arquitetura capaz de transmitir som entre dispositivos</a:t>
            </a:r>
          </a:p>
          <a:p>
            <a:pPr lvl="1"/>
            <a:r>
              <a:rPr lang="pt-PT" dirty="0"/>
              <a:t>-&gt; Para alem dos dados referentes a imagem transmite tambem os dados refentes ao som no formato I2S</a:t>
            </a:r>
          </a:p>
          <a:p>
            <a:pPr lvl="1"/>
            <a:r>
              <a:rPr lang="pt-PT" dirty="0"/>
              <a:t>-&gt; Estes dados sao enviados para a placa TX</a:t>
            </a:r>
          </a:p>
          <a:p>
            <a:pPr lvl="1"/>
            <a:r>
              <a:rPr lang="pt-PT" dirty="0"/>
              <a:t>-&gt; RESET</a:t>
            </a:r>
          </a:p>
          <a:p>
            <a:pPr lvl="1"/>
            <a:r>
              <a:rPr lang="pt-PT" dirty="0"/>
              <a:t>-&gt;POWER</a:t>
            </a:r>
          </a:p>
          <a:p>
            <a:pPr lvl="1"/>
            <a:r>
              <a:rPr lang="pt-PT" dirty="0"/>
              <a:t>-&gt; MUTE</a:t>
            </a:r>
          </a:p>
          <a:p>
            <a:pPr lvl="1"/>
            <a:endParaRPr lang="pt-PT" dirty="0"/>
          </a:p>
          <a:p>
            <a:pPr lvl="1"/>
            <a:r>
              <a:rPr lang="pt-PT" dirty="0"/>
              <a:t>Concluindo, foi possivel adicionar uma nova característica à transmissão já obtida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Arquiteturas</a:t>
            </a:r>
            <a:r>
              <a:rPr lang="en-US" sz="1200" dirty="0"/>
              <a:t> </a:t>
            </a:r>
            <a:r>
              <a:rPr lang="en-US" sz="1200" dirty="0" err="1"/>
              <a:t>desenvolvidas</a:t>
            </a:r>
            <a:r>
              <a:rPr lang="en-US" sz="1200" dirty="0"/>
              <a:t> para </a:t>
            </a:r>
            <a:r>
              <a:rPr lang="en-US" sz="1200" dirty="0" err="1"/>
              <a:t>artingir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objetivos</a:t>
            </a:r>
            <a:r>
              <a:rPr lang="en-US" sz="1200" dirty="0"/>
              <a:t> da 2ª </a:t>
            </a:r>
            <a:r>
              <a:rPr lang="en-US" sz="1200" dirty="0" err="1"/>
              <a:t>etapa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Nesta </a:t>
            </a:r>
            <a:r>
              <a:rPr lang="en-US" sz="1200" dirty="0" err="1"/>
              <a:t>fase</a:t>
            </a:r>
            <a:r>
              <a:rPr lang="en-US" sz="1200" dirty="0"/>
              <a:t> </a:t>
            </a:r>
            <a:r>
              <a:rPr lang="en-US" sz="1200" dirty="0" err="1"/>
              <a:t>foram</a:t>
            </a:r>
            <a:r>
              <a:rPr lang="en-US" sz="1200" dirty="0"/>
              <a:t> </a:t>
            </a:r>
            <a:r>
              <a:rPr lang="en-US" sz="1200" dirty="0" err="1"/>
              <a:t>concebidas</a:t>
            </a:r>
            <a:r>
              <a:rPr lang="en-US" sz="1200" dirty="0"/>
              <a:t> </a:t>
            </a:r>
            <a:r>
              <a:rPr lang="en-US" sz="1200" dirty="0" err="1"/>
              <a:t>arquiteturas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forma a </a:t>
            </a:r>
            <a:r>
              <a:rPr lang="en-US" sz="1200" dirty="0" err="1"/>
              <a:t>atingir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ligação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série</a:t>
            </a:r>
            <a:r>
              <a:rPr lang="en-US" sz="1200" dirty="0"/>
              <a:t> </a:t>
            </a:r>
            <a:r>
              <a:rPr lang="en-US" sz="1200" dirty="0" err="1"/>
              <a:t>direta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</a:t>
            </a:r>
            <a:r>
              <a:rPr lang="en-US" sz="1200" dirty="0" err="1"/>
              <a:t>Todos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momentos</a:t>
            </a:r>
            <a:r>
              <a:rPr lang="en-US" sz="1200" dirty="0"/>
              <a:t> de </a:t>
            </a:r>
            <a:r>
              <a:rPr lang="en-US" sz="1200" dirty="0" err="1"/>
              <a:t>transmissão</a:t>
            </a:r>
            <a:r>
              <a:rPr lang="en-US" sz="1200" dirty="0"/>
              <a:t> de dados </a:t>
            </a:r>
            <a:r>
              <a:rPr lang="en-US" sz="1200" dirty="0" err="1"/>
              <a:t>não</a:t>
            </a:r>
            <a:r>
              <a:rPr lang="en-US" sz="1200" dirty="0"/>
              <a:t> </a:t>
            </a:r>
            <a:r>
              <a:rPr lang="en-US" sz="1200" dirty="0" err="1"/>
              <a:t>foram</a:t>
            </a:r>
            <a:r>
              <a:rPr lang="en-US" sz="1200" dirty="0"/>
              <a:t> </a:t>
            </a:r>
            <a:r>
              <a:rPr lang="en-US" sz="1200" dirty="0" err="1"/>
              <a:t>bem</a:t>
            </a:r>
            <a:r>
              <a:rPr lang="en-US" sz="1200" dirty="0"/>
              <a:t> </a:t>
            </a:r>
            <a:r>
              <a:rPr lang="en-US" sz="1200" dirty="0" err="1"/>
              <a:t>definidos</a:t>
            </a:r>
            <a:r>
              <a:rPr lang="en-US" sz="1200" dirty="0"/>
              <a:t> no q </a:t>
            </a:r>
            <a:r>
              <a:rPr lang="en-US" sz="1200" dirty="0" err="1"/>
              <a:t>toca</a:t>
            </a:r>
            <a:r>
              <a:rPr lang="en-US" sz="1200" dirty="0"/>
              <a:t> à </a:t>
            </a:r>
            <a:r>
              <a:rPr lang="en-US" sz="1200" dirty="0" err="1"/>
              <a:t>transmissão</a:t>
            </a:r>
            <a:r>
              <a:rPr lang="en-US" sz="1200" dirty="0"/>
              <a:t> de um </a:t>
            </a:r>
            <a:r>
              <a:rPr lang="en-US" sz="1200" dirty="0" err="1"/>
              <a:t>pacote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O </a:t>
            </a:r>
            <a:r>
              <a:rPr lang="en-US" sz="1200" dirty="0" err="1"/>
              <a:t>foco</a:t>
            </a:r>
            <a:r>
              <a:rPr lang="en-US" sz="1200" dirty="0"/>
              <a:t> </a:t>
            </a:r>
            <a:r>
              <a:rPr lang="en-US" sz="1200" dirty="0" err="1"/>
              <a:t>foi</a:t>
            </a:r>
            <a:r>
              <a:rPr lang="en-US" sz="1200" dirty="0"/>
              <a:t> </a:t>
            </a:r>
            <a:r>
              <a:rPr lang="en-US" sz="1200" dirty="0" err="1"/>
              <a:t>obter</a:t>
            </a:r>
            <a:r>
              <a:rPr lang="en-US" sz="1200" dirty="0"/>
              <a:t>-se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ligação</a:t>
            </a:r>
            <a:r>
              <a:rPr lang="en-US" sz="1200" dirty="0"/>
              <a:t> de dados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série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</a:t>
            </a:r>
            <a:r>
              <a:rPr lang="en-US" sz="1200" dirty="0" err="1"/>
              <a:t>Gerador</a:t>
            </a:r>
            <a:r>
              <a:rPr lang="en-US" sz="1200" dirty="0"/>
              <a:t> de </a:t>
            </a:r>
            <a:r>
              <a:rPr lang="en-US" sz="1200" dirty="0" err="1"/>
              <a:t>barra</a:t>
            </a:r>
            <a:r>
              <a:rPr lang="en-US" sz="1200" dirty="0"/>
              <a:t> de cores que </a:t>
            </a:r>
            <a:r>
              <a:rPr lang="en-US" sz="1200" dirty="0" err="1"/>
              <a:t>gera</a:t>
            </a:r>
            <a:r>
              <a:rPr lang="en-US" sz="1200" dirty="0"/>
              <a:t> dados referents à </a:t>
            </a:r>
            <a:r>
              <a:rPr lang="en-US" sz="1200" dirty="0" err="1"/>
              <a:t>imagem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Dados </a:t>
            </a:r>
            <a:r>
              <a:rPr lang="en-US" sz="1200" dirty="0" err="1"/>
              <a:t>encapsualdos</a:t>
            </a:r>
            <a:r>
              <a:rPr lang="en-US" sz="1200" dirty="0"/>
              <a:t> e </a:t>
            </a:r>
            <a:r>
              <a:rPr lang="en-US" sz="1200" dirty="0" err="1"/>
              <a:t>enviados</a:t>
            </a:r>
            <a:r>
              <a:rPr lang="en-US" sz="1200" dirty="0"/>
              <a:t> para GTX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GTX </a:t>
            </a:r>
            <a:r>
              <a:rPr lang="en-US" sz="1200" dirty="0" err="1"/>
              <a:t>atinge</a:t>
            </a:r>
            <a:r>
              <a:rPr lang="en-US" sz="1200" dirty="0"/>
              <a:t>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</a:t>
            </a:r>
            <a:r>
              <a:rPr lang="en-US" sz="1200" dirty="0" err="1"/>
              <a:t>Recetor</a:t>
            </a:r>
            <a:r>
              <a:rPr lang="en-US" sz="1200" dirty="0"/>
              <a:t> </a:t>
            </a:r>
            <a:r>
              <a:rPr lang="en-US" sz="1200" dirty="0" err="1"/>
              <a:t>recebe</a:t>
            </a:r>
            <a:r>
              <a:rPr lang="en-US" sz="1200" dirty="0"/>
              <a:t> </a:t>
            </a:r>
            <a:r>
              <a:rPr lang="en-US" sz="1200" dirty="0" err="1"/>
              <a:t>tramas</a:t>
            </a:r>
            <a:r>
              <a:rPr lang="en-US" sz="1200" dirty="0"/>
              <a:t> dos GTX e re-</a:t>
            </a:r>
            <a:r>
              <a:rPr lang="en-US" sz="1200" dirty="0" err="1"/>
              <a:t>organiza</a:t>
            </a:r>
            <a:r>
              <a:rPr lang="en-US" sz="1200" dirty="0"/>
              <a:t>-as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Dados </a:t>
            </a:r>
            <a:r>
              <a:rPr lang="en-US" sz="1200" dirty="0" err="1"/>
              <a:t>são</a:t>
            </a:r>
            <a:r>
              <a:rPr lang="en-US" sz="1200" dirty="0"/>
              <a:t> </a:t>
            </a:r>
            <a:r>
              <a:rPr lang="en-US" sz="1200" dirty="0" err="1"/>
              <a:t>finalmente</a:t>
            </a:r>
            <a:r>
              <a:rPr lang="en-US" sz="1200" dirty="0"/>
              <a:t> </a:t>
            </a:r>
            <a:r>
              <a:rPr lang="en-US" sz="1200" dirty="0" err="1"/>
              <a:t>enviados</a:t>
            </a:r>
            <a:r>
              <a:rPr lang="en-US" sz="1200" dirty="0"/>
              <a:t> para a </a:t>
            </a:r>
            <a:r>
              <a:rPr lang="en-US" sz="1200" dirty="0" err="1"/>
              <a:t>placa</a:t>
            </a:r>
            <a:r>
              <a:rPr lang="en-US" sz="1200" dirty="0"/>
              <a:t> TX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DOIS BLOCOS A EXPLICAR: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Começa</a:t>
            </a:r>
            <a:r>
              <a:rPr lang="en-US" sz="1200" dirty="0"/>
              <a:t>-se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explicar</a:t>
            </a:r>
            <a:r>
              <a:rPr lang="en-US" sz="1200" dirty="0"/>
              <a:t> o </a:t>
            </a:r>
            <a:r>
              <a:rPr lang="en-US" sz="1200" dirty="0" err="1"/>
              <a:t>bloco</a:t>
            </a:r>
            <a:r>
              <a:rPr lang="en-US" sz="1200" dirty="0"/>
              <a:t> q </a:t>
            </a:r>
            <a:r>
              <a:rPr lang="en-US" sz="1200" dirty="0" err="1"/>
              <a:t>envia</a:t>
            </a:r>
            <a:r>
              <a:rPr lang="en-US" sz="1200" dirty="0"/>
              <a:t> as </a:t>
            </a:r>
            <a:r>
              <a:rPr lang="en-US" sz="1200" dirty="0" err="1"/>
              <a:t>tramas</a:t>
            </a:r>
            <a:r>
              <a:rPr lang="en-US" sz="1200" dirty="0"/>
              <a:t> de 40 bits a 148,5 MHz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148,5 </a:t>
            </a:r>
            <a:r>
              <a:rPr lang="en-US" sz="1200" dirty="0" err="1"/>
              <a:t>Mhz</a:t>
            </a:r>
            <a:r>
              <a:rPr lang="en-US" sz="1200" dirty="0"/>
              <a:t> </a:t>
            </a:r>
            <a:r>
              <a:rPr lang="en-US" sz="1200" dirty="0" err="1"/>
              <a:t>pq</a:t>
            </a:r>
            <a:r>
              <a:rPr lang="en-US" sz="1200" dirty="0"/>
              <a:t> e a </a:t>
            </a:r>
            <a:r>
              <a:rPr lang="en-US" sz="1200" dirty="0" err="1"/>
              <a:t>freq</a:t>
            </a:r>
            <a:r>
              <a:rPr lang="en-US" sz="1200" dirty="0"/>
              <a:t> do FULL HD e </a:t>
            </a:r>
            <a:r>
              <a:rPr lang="en-US" sz="1200" dirty="0" err="1"/>
              <a:t>facilita</a:t>
            </a:r>
            <a:r>
              <a:rPr lang="en-US" sz="1200" dirty="0"/>
              <a:t> </a:t>
            </a:r>
            <a:r>
              <a:rPr lang="en-US" sz="1200" dirty="0" err="1"/>
              <a:t>tanto</a:t>
            </a:r>
            <a:r>
              <a:rPr lang="en-US" sz="1200" dirty="0"/>
              <a:t> do </a:t>
            </a:r>
            <a:r>
              <a:rPr lang="en-US" sz="1200" dirty="0" err="1"/>
              <a:t>lado</a:t>
            </a:r>
            <a:r>
              <a:rPr lang="en-US" sz="1200" dirty="0"/>
              <a:t> do </a:t>
            </a:r>
            <a:r>
              <a:rPr lang="en-US" sz="1200" dirty="0" err="1"/>
              <a:t>recetor</a:t>
            </a:r>
            <a:r>
              <a:rPr lang="en-US" sz="1200" dirty="0"/>
              <a:t> (Evita </a:t>
            </a:r>
            <a:r>
              <a:rPr lang="en-US" sz="1200" dirty="0" err="1"/>
              <a:t>memorias</a:t>
            </a:r>
            <a:r>
              <a:rPr lang="en-US" sz="1200" dirty="0"/>
              <a:t>) </a:t>
            </a:r>
            <a:r>
              <a:rPr lang="en-US" sz="1200" dirty="0" err="1"/>
              <a:t>como</a:t>
            </a:r>
            <a:r>
              <a:rPr lang="en-US" sz="1200" dirty="0"/>
              <a:t> do </a:t>
            </a:r>
            <a:r>
              <a:rPr lang="en-US" sz="1200" dirty="0" err="1"/>
              <a:t>transmissor</a:t>
            </a:r>
            <a:r>
              <a:rPr lang="en-US" sz="1200" dirty="0"/>
              <a:t> (ja e a </a:t>
            </a:r>
            <a:r>
              <a:rPr lang="en-US" sz="1200" dirty="0" err="1"/>
              <a:t>freq</a:t>
            </a:r>
            <a:r>
              <a:rPr lang="en-US" sz="1200" dirty="0"/>
              <a:t> a </a:t>
            </a:r>
            <a:r>
              <a:rPr lang="en-US" sz="1200" dirty="0" err="1"/>
              <a:t>ser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para a </a:t>
            </a:r>
            <a:r>
              <a:rPr lang="en-US" sz="1200" dirty="0" err="1"/>
              <a:t>placa</a:t>
            </a:r>
            <a:r>
              <a:rPr lang="en-US" sz="1200" dirty="0"/>
              <a:t> HDMI TX)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40 bits para q </a:t>
            </a:r>
            <a:r>
              <a:rPr lang="en-US" sz="1200" dirty="0" err="1"/>
              <a:t>possa</a:t>
            </a:r>
            <a:r>
              <a:rPr lang="en-US" sz="1200" dirty="0"/>
              <a:t> caber </a:t>
            </a:r>
            <a:r>
              <a:rPr lang="en-US" sz="1200" dirty="0" err="1"/>
              <a:t>toda</a:t>
            </a:r>
            <a:r>
              <a:rPr lang="en-US" sz="1200" dirty="0"/>
              <a:t> a </a:t>
            </a:r>
            <a:r>
              <a:rPr lang="en-US" sz="1200" dirty="0" err="1"/>
              <a:t>informação</a:t>
            </a:r>
            <a:r>
              <a:rPr lang="en-US" sz="1200" dirty="0"/>
              <a:t> </a:t>
            </a:r>
            <a:r>
              <a:rPr lang="en-US" sz="1200" dirty="0" err="1"/>
              <a:t>numa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442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Já do lado do recetor é necessário alinhar as tramas e por isso esse mesmo método passa a ser explicado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Através de mecanismos internos as tramas veem idealemnte alinhadas Segundo estes limites da imagem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Bloco deve procurar inicio da transmissao nestes blocos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Quando a taxa de débito é superior a 5 Gb/s entao estes limites podem ser violados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De forma a que podem vir ligeiramente deslocados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Dai a importância de numa fase inicial esteja constantemente a ser enviado SOP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Caso seja necessário ativa-se alinhamento manual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95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devidamente</a:t>
            </a:r>
            <a:r>
              <a:rPr lang="en-US" dirty="0"/>
              <a:t> </a:t>
            </a:r>
            <a:r>
              <a:rPr lang="en-US" dirty="0" err="1"/>
              <a:t>implementada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FPGA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obtido</a:t>
            </a:r>
            <a:endParaRPr lang="en-US" dirty="0"/>
          </a:p>
          <a:p>
            <a:r>
              <a:rPr lang="en-US" dirty="0"/>
              <a:t>-&gt; A </a:t>
            </a:r>
            <a:r>
              <a:rPr lang="en-US" dirty="0" err="1"/>
              <a:t>transmissão</a:t>
            </a:r>
            <a:r>
              <a:rPr lang="en-US" dirty="0"/>
              <a:t> de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série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conseguida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</a:t>
            </a:r>
            <a:r>
              <a:rPr lang="en-US" dirty="0" err="1"/>
              <a:t>desenvolvidos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validados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57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-   Nesta apresentação farei uma pequena introdução ao problema que motivou este trabalho</a:t>
            </a:r>
          </a:p>
          <a:p>
            <a:pPr marL="171450" indent="-171450">
              <a:buFontTx/>
              <a:buChar char="-"/>
            </a:pPr>
            <a:r>
              <a:rPr lang="pt-PT" noProof="0" dirty="0"/>
              <a:t>Explicar os objetivos para tal e a abordagem tomada para os atingit</a:t>
            </a:r>
          </a:p>
          <a:p>
            <a:pPr marL="171450" indent="-171450">
              <a:buFontTx/>
              <a:buChar char="-"/>
            </a:pPr>
            <a:r>
              <a:rPr lang="pt-PT" noProof="0" dirty="0"/>
              <a:t>Apresentar arquiteturas desenvolvidas para alcançar os objetivos e os resultados</a:t>
            </a:r>
          </a:p>
          <a:p>
            <a:pPr marL="0" indent="0">
              <a:buFontTx/>
              <a:buNone/>
            </a:pPr>
            <a:r>
              <a:rPr lang="pt-PT" noProof="0" dirty="0"/>
              <a:t>-   Por fim conclusoes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8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Após se obter ligação em série, desenvolveu-se uma arquitetura q á semelhança da anterior envia dados em série de forma direta mas da placa RX</a:t>
            </a:r>
          </a:p>
          <a:p>
            <a:r>
              <a:rPr lang="pt-PT" dirty="0"/>
              <a:t>A unica diferença e mesmo a receçao dos dados e mux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Depois</a:t>
            </a:r>
            <a:r>
              <a:rPr lang="en-US" dirty="0"/>
              <a:t> da </a:t>
            </a:r>
            <a:r>
              <a:rPr lang="en-US" dirty="0" err="1"/>
              <a:t>implementação</a:t>
            </a:r>
            <a:r>
              <a:rPr lang="en-US" dirty="0"/>
              <a:t> 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o da </a:t>
            </a:r>
            <a:r>
              <a:rPr lang="en-US" dirty="0" err="1"/>
              <a:t>figura</a:t>
            </a:r>
            <a:endParaRPr lang="en-US" dirty="0"/>
          </a:p>
          <a:p>
            <a:endParaRPr lang="en-US" dirty="0"/>
          </a:p>
          <a:p>
            <a:r>
              <a:rPr lang="en-US" dirty="0"/>
              <a:t>-&gt;</a:t>
            </a:r>
            <a:r>
              <a:rPr lang="en-US" baseline="0" dirty="0"/>
              <a:t> o </a:t>
            </a:r>
            <a:r>
              <a:rPr lang="en-US" baseline="0" dirty="0" err="1"/>
              <a:t>erro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inespectavel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nao</a:t>
            </a:r>
            <a:r>
              <a:rPr lang="en-US" baseline="0" dirty="0"/>
              <a:t> e da </a:t>
            </a:r>
            <a:r>
              <a:rPr lang="en-US" baseline="0" dirty="0" err="1"/>
              <a:t>parte</a:t>
            </a:r>
            <a:r>
              <a:rPr lang="en-US" baseline="0" dirty="0"/>
              <a:t> da </a:t>
            </a:r>
            <a:r>
              <a:rPr lang="en-US" baseline="0" dirty="0" err="1"/>
              <a:t>transmissao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mas sim do </a:t>
            </a:r>
            <a:r>
              <a:rPr lang="en-US" baseline="0" dirty="0" err="1"/>
              <a:t>sincronismo</a:t>
            </a:r>
            <a:r>
              <a:rPr lang="en-US" baseline="0" dirty="0"/>
              <a:t> antes da </a:t>
            </a:r>
            <a:r>
              <a:rPr lang="en-US" baseline="0" dirty="0" err="1"/>
              <a:t>transmissao</a:t>
            </a:r>
            <a:r>
              <a:rPr lang="en-US" baseline="0" dirty="0"/>
              <a:t> para o GTX</a:t>
            </a:r>
          </a:p>
          <a:p>
            <a:r>
              <a:rPr lang="en-US" baseline="0" dirty="0"/>
              <a:t>-&gt; </a:t>
            </a:r>
            <a:r>
              <a:rPr lang="en-US" baseline="0" dirty="0" err="1"/>
              <a:t>apesar</a:t>
            </a:r>
            <a:r>
              <a:rPr lang="en-US" baseline="0" dirty="0"/>
              <a:t> de </a:t>
            </a:r>
            <a:r>
              <a:rPr lang="en-US" baseline="0" dirty="0" err="1"/>
              <a:t>ter</a:t>
            </a:r>
            <a:r>
              <a:rPr lang="en-US" baseline="0" dirty="0"/>
              <a:t> </a:t>
            </a:r>
            <a:r>
              <a:rPr lang="en-US" baseline="0" dirty="0" err="1"/>
              <a:t>havido</a:t>
            </a:r>
            <a:r>
              <a:rPr lang="en-US" baseline="0" dirty="0"/>
              <a:t> </a:t>
            </a:r>
            <a:r>
              <a:rPr lang="en-US" baseline="0" dirty="0" err="1"/>
              <a:t>precauçao</a:t>
            </a:r>
            <a:r>
              <a:rPr lang="en-US" baseline="0" dirty="0"/>
              <a:t>, ha um </a:t>
            </a:r>
            <a:r>
              <a:rPr lang="en-US" baseline="0" dirty="0" err="1"/>
              <a:t>sinal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particular q </a:t>
            </a:r>
            <a:r>
              <a:rPr lang="en-US" baseline="0" dirty="0" err="1"/>
              <a:t>esta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afetado</a:t>
            </a:r>
            <a:r>
              <a:rPr lang="en-US" baseline="0" dirty="0"/>
              <a:t>, </a:t>
            </a:r>
            <a:r>
              <a:rPr lang="en-US" baseline="0" dirty="0" err="1"/>
              <a:t>criando</a:t>
            </a:r>
            <a:r>
              <a:rPr lang="en-US" baseline="0" dirty="0"/>
              <a:t> as </a:t>
            </a:r>
            <a:r>
              <a:rPr lang="en-US" baseline="0" dirty="0" err="1"/>
              <a:t>riscas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horizontal</a:t>
            </a:r>
          </a:p>
          <a:p>
            <a:r>
              <a:rPr lang="en-US" baseline="0" dirty="0"/>
              <a:t>-&gt;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tomada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</a:t>
            </a:r>
            <a:r>
              <a:rPr lang="en-US" baseline="0" dirty="0" err="1"/>
              <a:t>decisão</a:t>
            </a:r>
            <a:r>
              <a:rPr lang="en-US" baseline="0" dirty="0"/>
              <a:t> </a:t>
            </a:r>
            <a:r>
              <a:rPr lang="en-US" baseline="0" dirty="0" err="1"/>
              <a:t>pq</a:t>
            </a:r>
            <a:r>
              <a:rPr lang="en-US" baseline="0" dirty="0"/>
              <a:t> </a:t>
            </a:r>
            <a:r>
              <a:rPr lang="en-US" baseline="0" dirty="0" err="1"/>
              <a:t>tinhamos</a:t>
            </a:r>
            <a:r>
              <a:rPr lang="en-US" baseline="0" dirty="0"/>
              <a:t> de </a:t>
            </a:r>
            <a:r>
              <a:rPr lang="en-US" baseline="0" dirty="0" err="1"/>
              <a:t>por</a:t>
            </a:r>
            <a:r>
              <a:rPr lang="en-US" baseline="0" dirty="0"/>
              <a:t> o </a:t>
            </a:r>
            <a:r>
              <a:rPr lang="en-US" baseline="0" dirty="0" err="1"/>
              <a:t>gtx</a:t>
            </a:r>
            <a:r>
              <a:rPr lang="en-US" baseline="0" dirty="0"/>
              <a:t> a </a:t>
            </a:r>
            <a:r>
              <a:rPr lang="en-US" baseline="0" dirty="0" err="1"/>
              <a:t>funcionar</a:t>
            </a:r>
            <a:endParaRPr lang="en-US" baseline="0" dirty="0"/>
          </a:p>
          <a:p>
            <a:r>
              <a:rPr lang="en-US" baseline="0" dirty="0"/>
              <a:t>-&gt; a </a:t>
            </a:r>
            <a:r>
              <a:rPr lang="en-US" baseline="0" dirty="0" err="1"/>
              <a:t>comunicação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feita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pode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resolvido</a:t>
            </a:r>
            <a:r>
              <a:rPr lang="en-US" baseline="0" dirty="0"/>
              <a:t> </a:t>
            </a:r>
            <a:r>
              <a:rPr lang="en-US" baseline="0" dirty="0" err="1"/>
              <a:t>trabalhando</a:t>
            </a:r>
            <a:r>
              <a:rPr lang="en-US" baseline="0" dirty="0"/>
              <a:t> </a:t>
            </a:r>
            <a:r>
              <a:rPr lang="en-US" baseline="0" dirty="0" err="1"/>
              <a:t>num</a:t>
            </a:r>
            <a:r>
              <a:rPr lang="en-US" baseline="0" dirty="0"/>
              <a:t> protocol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robusto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sincronismo</a:t>
            </a:r>
            <a:r>
              <a:rPr lang="en-US" baseline="0" dirty="0"/>
              <a:t> </a:t>
            </a:r>
            <a:r>
              <a:rPr lang="en-US" baseline="0" dirty="0" err="1"/>
              <a:t>passa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responsabilidade</a:t>
            </a:r>
            <a:r>
              <a:rPr lang="en-US" baseline="0" dirty="0"/>
              <a:t> da </a:t>
            </a:r>
            <a:r>
              <a:rPr lang="en-US" baseline="0" dirty="0" err="1"/>
              <a:t>parte</a:t>
            </a:r>
            <a:r>
              <a:rPr lang="en-US" baseline="0" dirty="0"/>
              <a:t> do </a:t>
            </a:r>
            <a:r>
              <a:rPr lang="en-US" baseline="0" dirty="0" err="1"/>
              <a:t>recetor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643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Concluir</a:t>
            </a:r>
            <a:r>
              <a:rPr lang="pt-PT" baseline="0" dirty="0"/>
              <a:t> que há possibilidade de incluir mais coisas</a:t>
            </a:r>
          </a:p>
          <a:p>
            <a:r>
              <a:rPr lang="pt-PT" baseline="0" dirty="0"/>
              <a:t>-&gt; Relativamente há fpga q se usa não há problemas e ainda há mto espaço para se implementar outras coisas</a:t>
            </a:r>
          </a:p>
          <a:p>
            <a:r>
              <a:rPr lang="pt-PT" baseline="0" dirty="0"/>
              <a:t>-&gt; Caso se pretenda implemetar as arquiteturas noutra FPGA com menos recursos então é necessário ter em atençao os valores absolutos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757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43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232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7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Sociedade atual cada vez mais dependente de todo o tipo de comunicações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Os recursos que temos atualmente não são capazes de responder a esta crescente aumento de trafego num futuro proximo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E necessário repensar nos mesmos e abordar de maneira diferente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O projeto ibrow vem responder a esta necessidade, estando a ser desenvolvido por varios parceiros, incluindo o INESC-TEC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Trancetores de baixo custo capazes de atingir velocidades de ligação na ordem dos Gbit/s o que vem responder a esta crescente aumento de trafego.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Motivação do projeto realizado q passa por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0" noProof="0" dirty="0"/>
              <a:t>FPGA VC7203: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>
                <a:sym typeface="Wingdings" panose="05000000000000000000" pitchFamily="2" charset="2"/>
              </a:rPr>
              <a:t></a:t>
            </a:r>
            <a:r>
              <a:rPr lang="pt-PT" noProof="0" dirty="0"/>
              <a:t>“Field-</a:t>
            </a:r>
            <a:r>
              <a:rPr lang="pt-PT" noProof="0" dirty="0" err="1"/>
              <a:t>Programmable</a:t>
            </a:r>
            <a:r>
              <a:rPr lang="pt-PT" noProof="0" dirty="0"/>
              <a:t> gate </a:t>
            </a:r>
            <a:r>
              <a:rPr lang="pt-PT" noProof="0" dirty="0" err="1"/>
              <a:t>array</a:t>
            </a:r>
            <a:r>
              <a:rPr lang="pt-PT" noProof="0" dirty="0"/>
              <a:t>”</a:t>
            </a:r>
            <a:endParaRPr lang="pt-PT" noProof="0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charset="2"/>
              <a:buChar char="à"/>
            </a:pPr>
            <a:r>
              <a:rPr lang="pt-PT" noProof="0" dirty="0">
                <a:sym typeface="Wingdings"/>
              </a:rPr>
              <a:t>Possui de um elevado </a:t>
            </a:r>
            <a:r>
              <a:rPr lang="pt-PT" noProof="0" dirty="0" err="1">
                <a:sym typeface="Wingdings"/>
              </a:rPr>
              <a:t>nro</a:t>
            </a:r>
            <a:r>
              <a:rPr lang="pt-PT" noProof="0" dirty="0">
                <a:sym typeface="Wingdings"/>
              </a:rPr>
              <a:t> de recursos que permitem</a:t>
            </a:r>
            <a:r>
              <a:rPr lang="pt-PT" baseline="0" noProof="0" dirty="0">
                <a:sym typeface="Wingdings"/>
              </a:rPr>
              <a:t> uma versátil implementação das diferentes arquiteturas.</a:t>
            </a:r>
          </a:p>
          <a:p>
            <a:pPr marL="628650" lvl="1" indent="-171450">
              <a:buFont typeface="Wingdings" charset="2"/>
              <a:buChar char="à"/>
            </a:pPr>
            <a:r>
              <a:rPr lang="pt-PT" baseline="0" noProof="0" dirty="0">
                <a:sym typeface="Wingdings"/>
              </a:rPr>
              <a:t>Entradas saídas uteis para o projeto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lang="pt-PT" b="1" noProof="0" dirty="0"/>
              <a:t>GTX transcetores</a:t>
            </a:r>
            <a:r>
              <a:rPr lang="pt-PT" noProof="0" dirty="0"/>
              <a:t>: permitem</a:t>
            </a:r>
            <a:r>
              <a:rPr lang="pt-PT" baseline="0" noProof="0" dirty="0"/>
              <a:t> a transmissão de dados em série até 12,5 </a:t>
            </a:r>
            <a:r>
              <a:rPr lang="pt-PT" baseline="0" noProof="0" dirty="0" err="1"/>
              <a:t>Gbit</a:t>
            </a:r>
            <a:r>
              <a:rPr lang="pt-PT" baseline="0" noProof="0" dirty="0"/>
              <a:t>/s</a:t>
            </a:r>
            <a:endParaRPr lang="pt-PT" noProof="0" dirty="0"/>
          </a:p>
          <a:p>
            <a:pPr lvl="1"/>
            <a:r>
              <a:rPr lang="pt-PT" b="1" noProof="0" dirty="0">
                <a:sym typeface="Wingdings" panose="05000000000000000000" pitchFamily="2" charset="2"/>
              </a:rPr>
              <a:t> </a:t>
            </a:r>
            <a:r>
              <a:rPr lang="pt-PT" b="1" noProof="0" dirty="0"/>
              <a:t>FMC conectores</a:t>
            </a:r>
            <a:r>
              <a:rPr lang="pt-PT" noProof="0" dirty="0"/>
              <a:t>: permitem</a:t>
            </a:r>
            <a:r>
              <a:rPr lang="pt-PT" baseline="0" noProof="0" dirty="0"/>
              <a:t> a transmissão em paralelo de dados até 2 Gbit/s por canal. Estes são a conexão com as placas HDMI</a:t>
            </a:r>
            <a:endParaRPr lang="pt-PT" noProof="0" dirty="0"/>
          </a:p>
          <a:p>
            <a:r>
              <a:rPr lang="pt-PT" b="1" noProof="0" dirty="0">
                <a:solidFill>
                  <a:srgbClr val="FF0000"/>
                </a:solidFill>
              </a:rPr>
              <a:t>TB-FMCH-HDMI2</a:t>
            </a:r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Placa</a:t>
            </a:r>
            <a:r>
              <a:rPr lang="pt-PT" baseline="0" noProof="0" dirty="0">
                <a:sym typeface="Wingdings" panose="05000000000000000000" pitchFamily="2" charset="2"/>
              </a:rPr>
              <a:t> de cima é RX e a placa de baixo é a TX</a:t>
            </a:r>
            <a:endParaRPr lang="pt-PT" noProof="0" dirty="0"/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Conectores HDMI recebem e enviam dados</a:t>
            </a:r>
            <a:endParaRPr lang="pt-PT" noProof="0" dirty="0"/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Spartan 6 e integrados seleccionam dados</a:t>
            </a:r>
            <a:endParaRPr lang="pt-PT" noProof="0" dirty="0"/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</a:t>
            </a:r>
            <a:r>
              <a:rPr lang="pt-PT" noProof="0" dirty="0"/>
              <a:t>3 configurações para as spartan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 seguida passa a ser descrito o objetivo proposto nesta dissertação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1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Objetivo principal</a:t>
            </a:r>
            <a:r>
              <a:rPr lang="pt-PT" b="0" dirty="0"/>
              <a:t>: Obter uma comunicação em série entre dois dispositivos HDMI</a:t>
            </a:r>
          </a:p>
          <a:p>
            <a:r>
              <a:rPr lang="pt-PT" b="0" dirty="0">
                <a:sym typeface="Wingdings" panose="05000000000000000000" pitchFamily="2" charset="2"/>
              </a:rPr>
              <a:t> Na imagem veem-se os dispositivos conectados ....</a:t>
            </a:r>
            <a:endParaRPr lang="pt-PT" b="0" dirty="0"/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em paralelo provenientes da placa RX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capaz de enviar os dados para o módulo GT – TX devidamente encapsulado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provenientes do módulo GT – RX e reorganizando-os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transmissora dos dados previamente organizados para a placa HDMI TX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o objetivo final dividiu-se por étapas</a:t>
            </a:r>
          </a:p>
          <a:p>
            <a:r>
              <a:rPr lang="pt-PT" dirty="0"/>
              <a:t>1ª etapa: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Objetivo principal dedsenvolver diferentes arquiteturas de forma..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Esta fase consiste essencialmente em explorar as diferentes configurãções da placa para se retirar o melhor partido delas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alcançar o objetivo final existe ainda uma outra etapa:</a:t>
            </a:r>
          </a:p>
          <a:p>
            <a:r>
              <a:rPr lang="pt-PT" dirty="0"/>
              <a:t>-&gt; Passa essencialmente por perceber o funcionamento do GTX</a:t>
            </a:r>
          </a:p>
          <a:p>
            <a:r>
              <a:rPr lang="pt-PT" dirty="0"/>
              <a:t>-&gt; Desenvolvendo ja arquiteturas que enviam e recebem dados</a:t>
            </a:r>
          </a:p>
          <a:p>
            <a:r>
              <a:rPr lang="pt-PT" dirty="0"/>
              <a:t>-&gt; Obter ligação em série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4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Assim, com os objetivos propostos nestas duas etapas alcançados</a:t>
            </a:r>
          </a:p>
          <a:p>
            <a:r>
              <a:rPr lang="pt-PT" dirty="0"/>
              <a:t>Conlui-se o objetivo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A4C1-F8AF-4949-A834-D16018449E95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F514-D432-F548-B4EC-53872A2D3FB1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0218-E02B-734B-9DD7-D62AC0E96AAB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6EC7-7D35-CF45-B0A0-6B17279625E2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47DCF-563E-934C-AD39-AB9DDE920F64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33A89-68AE-0C41-B832-BC331C3395C6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6A0D-AC36-D04C-B58A-7CAE7C67366D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D004-6B6F-F54F-889E-CD1AE3032DAD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9273-1BD6-9442-9EC3-52990F21EB1C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143ED7-1E25-6C49-B459-4669DDB1E0DE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C095-EF41-1344-8163-FE75A8120EC2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81FFC3-9CDB-6E46-86D1-673567AEC867}" type="datetime1">
              <a:rPr lang="en-US" smtClean="0"/>
              <a:t>7/2/2017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PT" altLang="pt-PT" sz="4400" dirty="0">
                <a:solidFill>
                  <a:schemeClr val="accent2"/>
                </a:solidFill>
              </a:rPr>
              <a:t>Implementação em FPGA de um conversor HDMI para transmissão em série de alta velocidade</a:t>
            </a:r>
            <a:br>
              <a:rPr lang="pt-PT" altLang="pt-PT" sz="3200" dirty="0">
                <a:solidFill>
                  <a:schemeClr val="accent2"/>
                </a:solidFill>
              </a:rPr>
            </a:br>
            <a:br>
              <a:rPr lang="pt-PT" altLang="pt-PT" sz="3200" dirty="0">
                <a:solidFill>
                  <a:schemeClr val="accent2"/>
                </a:solidFill>
              </a:rPr>
            </a:br>
            <a:r>
              <a:rPr lang="pt-PT" altLang="pt-PT" sz="2400" b="1" dirty="0">
                <a:solidFill>
                  <a:schemeClr val="tx1"/>
                </a:solidFill>
              </a:rPr>
              <a:t>Ana Marisa Oliveira Barbosa</a:t>
            </a:r>
            <a:br>
              <a:rPr lang="pt-PT" altLang="pt-PT" sz="2400" dirty="0">
                <a:solidFill>
                  <a:schemeClr val="tx1"/>
                </a:solidFill>
              </a:rPr>
            </a:br>
            <a:br>
              <a:rPr lang="pt-PT" altLang="pt-PT" sz="2000" i="1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Orientador</a:t>
            </a:r>
            <a:r>
              <a:rPr lang="pt-PT" altLang="pt-PT" sz="2000" dirty="0">
                <a:solidFill>
                  <a:schemeClr val="tx1"/>
                </a:solidFill>
              </a:rPr>
              <a:t>: Prof. Doutor João Paulo de Castro Canas Ferreira</a:t>
            </a:r>
            <a:br>
              <a:rPr lang="pt-PT" altLang="pt-PT" sz="2000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Co-orientador</a:t>
            </a:r>
            <a:r>
              <a:rPr lang="pt-PT" altLang="pt-PT" sz="2000" dirty="0">
                <a:solidFill>
                  <a:schemeClr val="tx1"/>
                </a:solidFill>
              </a:rPr>
              <a:t>: Prof. Doutor Henrique Manuel de Castro Faria Salgado</a:t>
            </a:r>
            <a:br>
              <a:rPr lang="pt-PT" altLang="pt-PT" sz="2000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Supervisor Externo</a:t>
            </a:r>
            <a:r>
              <a:rPr lang="pt-PT" altLang="pt-PT" sz="2000" dirty="0">
                <a:solidFill>
                  <a:schemeClr val="tx1"/>
                </a:solidFill>
              </a:rPr>
              <a:t>: Doutor Luís Manuel de Sousa Pessoa</a:t>
            </a:r>
            <a:endParaRPr lang="pt-PT" altLang="pt-PT" sz="4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7444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FACULDADE DE ENGENHARIA DA UNIVERSIDADE DO PORTO</a:t>
            </a:r>
          </a:p>
          <a:p>
            <a:pPr algn="ctr"/>
            <a:r>
              <a:rPr lang="en-US" b="1" cap="none" dirty="0"/>
              <a:t>6 de </a:t>
            </a:r>
            <a:r>
              <a:rPr lang="en-US" b="1" cap="none" dirty="0" err="1"/>
              <a:t>julho</a:t>
            </a:r>
            <a:r>
              <a:rPr lang="en-US" b="1" cap="none" dirty="0"/>
              <a:t> de 2017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5" r="6694" b="11873"/>
          <a:stretch/>
        </p:blipFill>
        <p:spPr>
          <a:xfrm>
            <a:off x="8032830" y="5407805"/>
            <a:ext cx="3122850" cy="660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25469"/>
            <a:ext cx="2255488" cy="8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Left 9" title="Step 2 arrow pointing towards goal"/>
          <p:cNvSpPr/>
          <p:nvPr/>
        </p:nvSpPr>
        <p:spPr>
          <a:xfrm rot="19461714">
            <a:off x="6803438" y="3812750"/>
            <a:ext cx="1490308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1" y="3848123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7431456" y="379225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dirty="0"/>
              <a:t>2</a:t>
            </a:r>
            <a:r>
              <a:rPr lang="en-US" sz="4100" b="1" kern="1200" dirty="0"/>
              <a:t>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Freeform: Shape 10" title="Step 2 title"/>
          <p:cNvSpPr/>
          <p:nvPr/>
        </p:nvSpPr>
        <p:spPr>
          <a:xfrm>
            <a:off x="3087387" y="2974428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dirty="0"/>
              <a:t>1</a:t>
            </a:r>
            <a:r>
              <a:rPr lang="en-US" sz="4100" b="1" kern="1200" dirty="0"/>
              <a:t>ª </a:t>
            </a:r>
            <a:r>
              <a:rPr lang="pt-PT" sz="4100" b="1" kern="1200" noProof="0" dirty="0"/>
              <a:t>etapa</a:t>
            </a:r>
          </a:p>
        </p:txBody>
      </p:sp>
    </p:spTree>
    <p:extLst>
      <p:ext uri="{BB962C8B-B14F-4D97-AF65-F5344CB8AC3E}">
        <p14:creationId xmlns:p14="http://schemas.microsoft.com/office/powerpoint/2010/main" val="5457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00013 0.3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 e Resultados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35621"/>
            <a:ext cx="4937760" cy="2009479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píxeis (atualização vertical = 60 Hz)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 err="1"/>
              <a:t>start</a:t>
            </a:r>
            <a:endParaRPr lang="pt-PT" sz="2000" i="1" dirty="0"/>
          </a:p>
        </p:txBody>
      </p:sp>
      <p:pic>
        <p:nvPicPr>
          <p:cNvPr id="1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064937"/>
            <a:ext cx="6277000" cy="331237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1097280" y="1737360"/>
            <a:ext cx="5014069" cy="436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80" y="2759744"/>
            <a:ext cx="5407692" cy="267765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Comunicação entre a FPGA e a placa HDMI TX bem sucedida.</a:t>
            </a:r>
          </a:p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 de geração de barra de cores validada.</a:t>
            </a:r>
          </a:p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Passo intermédio que visa alcançar o objetivo final proposto na primeira etapa do projeto concluido. </a:t>
            </a:r>
          </a:p>
        </p:txBody>
      </p:sp>
    </p:spTree>
    <p:extLst>
      <p:ext uri="{BB962C8B-B14F-4D97-AF65-F5344CB8AC3E}">
        <p14:creationId xmlns:p14="http://schemas.microsoft.com/office/powerpoint/2010/main" val="13776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2800" dirty="0"/>
              <a:t>Transmissão de imagem entre dispositivos HDMI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376D6ED-2164-46E5-B1D5-011AB664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04" y="2414564"/>
            <a:ext cx="5659120" cy="3638996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/>
              <a:t>start</a:t>
            </a:r>
          </a:p>
          <a:p>
            <a:pPr lvl="2"/>
            <a:r>
              <a:rPr lang="pt-PT" sz="1600" i="1" dirty="0"/>
              <a:t>ON</a:t>
            </a:r>
            <a:r>
              <a:rPr lang="pt-PT" sz="1600" dirty="0"/>
              <a:t>: Transmite a barra de cores</a:t>
            </a:r>
          </a:p>
          <a:p>
            <a:pPr lvl="2"/>
            <a:r>
              <a:rPr lang="pt-PT" sz="1600" i="1" dirty="0"/>
              <a:t>OFF</a:t>
            </a:r>
            <a:r>
              <a:rPr lang="pt-PT" sz="1600" dirty="0"/>
              <a:t>: Transmite dados provenientes da placa RX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88" y="2414564"/>
            <a:ext cx="6450169" cy="3169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3100" dirty="0"/>
              <a:t>Transmissão de imagem entre dispositivos HDMI</a:t>
            </a:r>
            <a:endParaRPr lang="en-US" sz="3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F481A-39AE-4269-B861-E7A5FFC57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918157" y="1991423"/>
            <a:ext cx="5541176" cy="4085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6459333" y="3129076"/>
            <a:ext cx="4888980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final alcançado: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Obteve-se uma ligação entre dispositivos HDMI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 – Arquitetura C</a:t>
            </a:r>
            <a:br>
              <a:rPr lang="pt-PT" dirty="0"/>
            </a:br>
            <a:r>
              <a:rPr lang="pt-PT" sz="3100" dirty="0"/>
              <a:t>Transmissão de imagem e som entre dispositivos HDMI</a:t>
            </a:r>
          </a:p>
        </p:txBody>
      </p:sp>
      <p:pic>
        <p:nvPicPr>
          <p:cNvPr id="13" name="IMG_6431">
            <a:hlinkClick r:id="" action="ppaction://media"/>
            <a:extLst>
              <a:ext uri="{FF2B5EF4-FFF2-40B4-BE49-F238E27FC236}">
                <a16:creationId xmlns:a16="http://schemas.microsoft.com/office/drawing/2014/main" id="{55939A09-A278-402F-934C-410869E3F94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481" y="2133600"/>
            <a:ext cx="6294311" cy="3540676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8470A03-004D-4A10-9CDB-F35411451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30968"/>
            <a:ext cx="3643162" cy="2889158"/>
          </a:xfrm>
        </p:spPr>
        <p:txBody>
          <a:bodyPr>
            <a:normAutofit lnSpcReduction="10000"/>
          </a:bodyPr>
          <a:lstStyle/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POWER</a:t>
            </a:r>
          </a:p>
          <a:p>
            <a:pPr lvl="1">
              <a:spcAft>
                <a:spcPts val="0"/>
              </a:spcAft>
            </a:pPr>
            <a:r>
              <a:rPr lang="pt-PT" sz="2000" dirty="0"/>
              <a:t>Botão de </a:t>
            </a:r>
            <a:r>
              <a:rPr lang="pt-PT" sz="2000" i="1" dirty="0"/>
              <a:t>MUTE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4620126"/>
            <a:ext cx="3993266" cy="163121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 objetivo final desta primeira etapa já concluído</a:t>
            </a: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foi possível adicionar uma nova característica à mesma: suporte de som.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746" y="2129470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b="1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b="1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06" y="2055544"/>
            <a:ext cx="6108710" cy="350409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Envio das tramas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24059"/>
              </p:ext>
            </p:extLst>
          </p:nvPr>
        </p:nvGraphicFramePr>
        <p:xfrm>
          <a:off x="3214370" y="4975041"/>
          <a:ext cx="6023720" cy="1175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Acrobat Document" r:id="rId4" imgW="13077704" imgH="2552627" progId="AcroExch.Document.7">
                  <p:embed/>
                </p:oleObj>
              </mc:Choice>
              <mc:Fallback>
                <p:oleObj name="Acrobat Document" r:id="rId4" imgW="13077704" imgH="2552627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4975041"/>
                        <a:ext cx="6023720" cy="1175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918511" y="2402022"/>
            <a:ext cx="10615439" cy="3748351"/>
          </a:xfrm>
        </p:spPr>
        <p:txBody>
          <a:bodyPr>
            <a:noAutofit/>
          </a:bodyPr>
          <a:lstStyle/>
          <a:p>
            <a:pPr lvl="1"/>
            <a:r>
              <a:rPr lang="pt-PT" sz="2000" b="1" dirty="0"/>
              <a:t>Tramas de 40 bits </a:t>
            </a:r>
          </a:p>
          <a:p>
            <a:pPr lvl="1"/>
            <a:r>
              <a:rPr lang="pt-PT" sz="2000" b="1" dirty="0"/>
              <a:t>Enviadas à cadência de 148,5 MHz</a:t>
            </a:r>
          </a:p>
          <a:p>
            <a:pPr lvl="1"/>
            <a:r>
              <a:rPr lang="pt-PT" sz="2000" b="1" dirty="0"/>
              <a:t>Momentos de transmissão nula:</a:t>
            </a:r>
          </a:p>
          <a:p>
            <a:pPr lvl="2"/>
            <a:r>
              <a:rPr lang="pt-PT" sz="2000" dirty="0"/>
              <a:t>Sinais de controlo da imagem inativos.</a:t>
            </a:r>
          </a:p>
          <a:p>
            <a:pPr lvl="2"/>
            <a:r>
              <a:rPr lang="pt-PT" sz="2000" dirty="0"/>
              <a:t>Trama enviada SOP (</a:t>
            </a:r>
            <a:r>
              <a:rPr lang="pt-PT" sz="2000" i="1" dirty="0"/>
              <a:t>Start of Packet</a:t>
            </a:r>
            <a:r>
              <a:rPr lang="pt-PT" sz="2000" dirty="0"/>
              <a:t>).</a:t>
            </a:r>
          </a:p>
          <a:p>
            <a:pPr lvl="1"/>
            <a:r>
              <a:rPr lang="pt-PT" sz="2000" b="1" dirty="0"/>
              <a:t>Momentos de transmissão não nula:</a:t>
            </a:r>
          </a:p>
          <a:p>
            <a:pPr lvl="2"/>
            <a:r>
              <a:rPr lang="pt-PT" sz="2000" dirty="0"/>
              <a:t>Trama de informação enviada com o seguinte formato:</a:t>
            </a:r>
          </a:p>
        </p:txBody>
      </p:sp>
    </p:spTree>
    <p:extLst>
      <p:ext uri="{BB962C8B-B14F-4D97-AF65-F5344CB8AC3E}">
        <p14:creationId xmlns:p14="http://schemas.microsoft.com/office/powerpoint/2010/main" val="347644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12" y="1830458"/>
            <a:ext cx="6549971" cy="421294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037" y="2536138"/>
            <a:ext cx="3952624" cy="3293311"/>
          </a:xfrm>
        </p:spPr>
        <p:txBody>
          <a:bodyPr>
            <a:noAutofit/>
          </a:bodyPr>
          <a:lstStyle/>
          <a:p>
            <a:pPr lvl="1" algn="just">
              <a:lnSpc>
                <a:spcPct val="150000"/>
              </a:lnSpc>
            </a:pPr>
            <a:r>
              <a:rPr lang="pt-PT" sz="2000" dirty="0"/>
              <a:t>Tramas provenientes do recetor veem idealemente alinhadas segundo os limites apresentados na figura. </a:t>
            </a:r>
          </a:p>
          <a:p>
            <a:pPr lvl="1" algn="just">
              <a:lnSpc>
                <a:spcPct val="150000"/>
              </a:lnSpc>
            </a:pPr>
            <a:r>
              <a:rPr lang="pt-PT" sz="2000" dirty="0"/>
              <a:t>Ativação do alinhamento manual, caso seja necessário.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Receção de tramas</a:t>
            </a:r>
          </a:p>
        </p:txBody>
      </p:sp>
    </p:spTree>
    <p:extLst>
      <p:ext uri="{BB962C8B-B14F-4D97-AF65-F5344CB8AC3E}">
        <p14:creationId xmlns:p14="http://schemas.microsoft.com/office/powerpoint/2010/main" val="15529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 </a:t>
            </a:r>
          </a:p>
          <a:p>
            <a:r>
              <a:rPr lang="pt-PT" dirty="0"/>
              <a:t>Objetivos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r>
              <a:rPr lang="pt-PT" dirty="0"/>
              <a:t>Conceção, Desenvolvimento e Resultados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pPr lvl="1"/>
            <a:r>
              <a:rPr lang="pt-PT" dirty="0"/>
              <a:t>Análise dos recursos da FPGA utilizados em cada arquitetura</a:t>
            </a:r>
            <a:endParaRPr lang="en-US" dirty="0"/>
          </a:p>
          <a:p>
            <a:r>
              <a:rPr lang="pt-PT" dirty="0"/>
              <a:t>Conclusões e Trabalho Futuro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60958" y="3585411"/>
            <a:ext cx="4835933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transmissão de dados em série foi bem sucedida, 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validando toda a arquitetura desenvolvida.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240"/>
            <a:ext cx="5145024" cy="418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en-US" dirty="0"/>
            </a:br>
            <a:r>
              <a:rPr lang="pt-PT" sz="3100" dirty="0"/>
              <a:t>Transmissão de imagem em série entre dispositivos HDMI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828" y="1870306"/>
            <a:ext cx="4937760" cy="4217673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  <a:endParaRPr lang="pt-PT" sz="2000" dirty="0"/>
          </a:p>
          <a:p>
            <a:pPr lvl="1"/>
            <a:r>
              <a:rPr lang="pt-PT" sz="2000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88" y="1978590"/>
            <a:ext cx="5703814" cy="35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219" t="7761" r="26503"/>
          <a:stretch/>
        </p:blipFill>
        <p:spPr>
          <a:xfrm>
            <a:off x="1097280" y="1737360"/>
            <a:ext cx="5626100" cy="43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en-US" dirty="0"/>
            </a:br>
            <a:r>
              <a:rPr lang="pt-PT" sz="3100" dirty="0"/>
              <a:t>Transmissão de imagem em série entre </a:t>
            </a:r>
            <a:r>
              <a:rPr lang="pt-PT" sz="3100"/>
              <a:t>dispositivos HDMI</a:t>
            </a:r>
            <a:endParaRPr lang="pt-PT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4AB7F-BBEC-4E4C-87E1-A78B0E1EF803}"/>
              </a:ext>
            </a:extLst>
          </p:cNvPr>
          <p:cNvSpPr txBox="1"/>
          <p:nvPr/>
        </p:nvSpPr>
        <p:spPr>
          <a:xfrm>
            <a:off x="6723378" y="2558361"/>
            <a:ext cx="4835933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 não inesperável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Problemas de sincronização antes da transmissão para o serializador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8058B-9DCB-44BD-833C-056F7E3FCF5B}"/>
              </a:ext>
            </a:extLst>
          </p:cNvPr>
          <p:cNvSpPr txBox="1"/>
          <p:nvPr/>
        </p:nvSpPr>
        <p:spPr>
          <a:xfrm>
            <a:off x="6723379" y="4382056"/>
            <a:ext cx="4835933" cy="830997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Transmissão de dados em série não apresenta problemas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93713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1/2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931479"/>
              </p:ext>
            </p:extLst>
          </p:nvPr>
        </p:nvGraphicFramePr>
        <p:xfrm>
          <a:off x="1097280" y="2095183"/>
          <a:ext cx="10058398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20337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61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73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761140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079235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900508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D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5,43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14,71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6,29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11,14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1097280" y="5001644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/>
              <a:t>: </a:t>
            </a:r>
            <a:r>
              <a:rPr lang="pt-PT" i="1"/>
              <a:t>Flip-Flops</a:t>
            </a:r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TRABALHO FUTURO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 e Trabalho Futuro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7920" y="1892351"/>
            <a:ext cx="4937760" cy="736282"/>
          </a:xfrm>
        </p:spPr>
        <p:txBody>
          <a:bodyPr>
            <a:normAutofit/>
          </a:bodyPr>
          <a:lstStyle/>
          <a:p>
            <a:r>
              <a:rPr lang="pt-PT" sz="2400" b="1" dirty="0"/>
              <a:t>Ligação direta hdmi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80" y="1886263"/>
            <a:ext cx="4937760" cy="736282"/>
          </a:xfrm>
        </p:spPr>
        <p:txBody>
          <a:bodyPr>
            <a:normAutofit/>
          </a:bodyPr>
          <a:lstStyle/>
          <a:p>
            <a:r>
              <a:rPr lang="pt-PT" sz="2400" b="1" dirty="0"/>
              <a:t>Comunicação em série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80" y="2655247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pt-PT" sz="2000" b="1" dirty="0"/>
              <a:t>Comunicação em série foi obtida:</a:t>
            </a:r>
          </a:p>
          <a:p>
            <a:pPr lvl="2"/>
            <a:r>
              <a:rPr lang="pt-PT" sz="2000" dirty="0"/>
              <a:t>Com estas implementações obteve-se uma taxa de débito de 5,94 Gb/s.</a:t>
            </a:r>
          </a:p>
          <a:p>
            <a:pPr lvl="2"/>
            <a:r>
              <a:rPr lang="pt-PT" sz="2000" dirty="0"/>
              <a:t>É possivel atingir outros valores</a:t>
            </a:r>
          </a:p>
          <a:p>
            <a:pPr lvl="1"/>
            <a:r>
              <a:rPr lang="pt-PT" sz="2000" b="1" dirty="0"/>
              <a:t>Trabalho futuro:</a:t>
            </a:r>
          </a:p>
          <a:p>
            <a:pPr lvl="2"/>
            <a:r>
              <a:rPr lang="pt-PT" sz="2000" dirty="0"/>
              <a:t>Trabalhar nas questões de empacotamento do protocolo</a:t>
            </a:r>
          </a:p>
          <a:p>
            <a:pPr lvl="2"/>
            <a:r>
              <a:rPr lang="pt-PT" sz="2000" dirty="0"/>
              <a:t>Transmitir som com a imagem</a:t>
            </a:r>
          </a:p>
          <a:p>
            <a:pPr lvl="2"/>
            <a:r>
              <a:rPr lang="pt-PT" sz="2000" dirty="0"/>
              <a:t>Implementar códigos detetores de erros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6035039" y="2655247"/>
            <a:ext cx="5310740" cy="3378200"/>
          </a:xfrm>
        </p:spPr>
        <p:txBody>
          <a:bodyPr>
            <a:normAutofit/>
          </a:bodyPr>
          <a:lstStyle/>
          <a:p>
            <a:pPr lvl="1"/>
            <a:r>
              <a:rPr lang="pt-PT" sz="2000" b="1" dirty="0"/>
              <a:t>As diferentes configurações foram exploradas:</a:t>
            </a:r>
          </a:p>
          <a:p>
            <a:pPr lvl="2"/>
            <a:r>
              <a:rPr lang="pt-PT" sz="2000" dirty="0"/>
              <a:t>Transmissão de imagem em ambos os formatos</a:t>
            </a:r>
          </a:p>
          <a:p>
            <a:pPr lvl="2"/>
            <a:r>
              <a:rPr lang="pt-PT" sz="2000" dirty="0"/>
              <a:t>Transmissão de imagem e som</a:t>
            </a:r>
          </a:p>
          <a:p>
            <a:pPr lvl="1"/>
            <a:r>
              <a:rPr lang="pt-PT" sz="2000" b="1" dirty="0"/>
              <a:t>Trabalho futuro:</a:t>
            </a:r>
          </a:p>
          <a:p>
            <a:pPr lvl="2"/>
            <a:r>
              <a:rPr lang="pt-PT" sz="2000" dirty="0"/>
              <a:t>Explorar a transmissão em dois canais distintos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questão</a:t>
            </a:r>
            <a:r>
              <a:rPr lang="en-US" dirty="0"/>
              <a:t> ?</a:t>
            </a:r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</p:spPr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6AB1092-2999-4446-9E16-54ECC85D6796}"/>
              </a:ext>
            </a:extLst>
          </p:cNvPr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Obrigada</a:t>
            </a:r>
            <a:r>
              <a:rPr lang="en-US" dirty="0">
                <a:solidFill>
                  <a:schemeClr val="tx1"/>
                </a:solidFill>
              </a:rPr>
              <a:t> pela a </a:t>
            </a:r>
            <a:r>
              <a:rPr lang="en-US" dirty="0" err="1">
                <a:solidFill>
                  <a:schemeClr val="tx1"/>
                </a:solidFill>
              </a:rPr>
              <a:t>atenção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DF2D0-85AF-4620-B9D4-D9F99E43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5" r="6694" b="11873"/>
          <a:stretch/>
        </p:blipFill>
        <p:spPr>
          <a:xfrm>
            <a:off x="8032830" y="599108"/>
            <a:ext cx="3122850" cy="660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7712D-7332-4506-A3BE-B33B6A29A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6772"/>
            <a:ext cx="2255488" cy="8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1068"/>
              </p:ext>
            </p:extLst>
          </p:nvPr>
        </p:nvGraphicFramePr>
        <p:xfrm>
          <a:off x="2045899" y="2095183"/>
          <a:ext cx="8161162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010045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101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1165817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708240147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1841805646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31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64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0,01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59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27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38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5,43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70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103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14,71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45899" y="4955345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 dirty="0"/>
              <a:t>: </a:t>
            </a:r>
            <a:r>
              <a:rPr lang="pt-PT" i="1" dirty="0"/>
              <a:t>Flip-Flops </a:t>
            </a:r>
            <a:endParaRPr lang="pt-PT" dirty="0"/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35" y="1747778"/>
            <a:ext cx="7708737" cy="44967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7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</a:t>
            </a:r>
            <a:r>
              <a:rPr lang="pt-PT" b="1"/>
              <a:t>da Arquitetura D</a:t>
            </a:r>
            <a:endParaRPr lang="pt-PT" i="1" dirty="0"/>
          </a:p>
        </p:txBody>
      </p:sp>
    </p:spTree>
    <p:extLst>
      <p:ext uri="{BB962C8B-B14F-4D97-AF65-F5344CB8AC3E}">
        <p14:creationId xmlns:p14="http://schemas.microsoft.com/office/powerpoint/2010/main" val="9967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92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D simplificado</a:t>
            </a:r>
            <a:endParaRPr lang="pt-P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41" y="1895955"/>
            <a:ext cx="7679678" cy="44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Análise</a:t>
            </a:r>
            <a:r>
              <a:rPr lang="en-US" dirty="0"/>
              <a:t> </a:t>
            </a:r>
            <a:r>
              <a:rPr lang="pt-PT" dirty="0"/>
              <a:t>introdutória</a:t>
            </a:r>
            <a:r>
              <a:rPr lang="en-US" dirty="0"/>
              <a:t> e </a:t>
            </a:r>
            <a:r>
              <a:rPr lang="en-US" dirty="0" err="1"/>
              <a:t>Equipamento</a:t>
            </a:r>
            <a:r>
              <a:rPr lang="en-US" dirty="0"/>
              <a:t> </a:t>
            </a:r>
            <a:r>
              <a:rPr lang="en-US" dirty="0" err="1"/>
              <a:t>usado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6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9" y="1737360"/>
            <a:ext cx="7111982" cy="44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 simplificado</a:t>
            </a:r>
            <a:endParaRPr lang="pt-PT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27" y="1737360"/>
            <a:ext cx="7167705" cy="44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54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Gráfico retirado da análise dos dados internos da FPGA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56654"/>
            <a:ext cx="10058400" cy="241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17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Diferentes domínios de relógio no projeto</a:t>
            </a:r>
            <a:endParaRPr lang="pt-PT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91" y="2013995"/>
            <a:ext cx="9578669" cy="37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017072"/>
            <a:ext cx="4855010" cy="414079"/>
          </a:xfrm>
        </p:spPr>
        <p:txBody>
          <a:bodyPr>
            <a:noAutofit/>
          </a:bodyPr>
          <a:lstStyle/>
          <a:p>
            <a:r>
              <a:rPr lang="pt-PT" b="1" dirty="0"/>
              <a:t>Necessidade de ligações de alta velocidade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 txBox="1">
            <a:spLocks/>
          </p:cNvSpPr>
          <p:nvPr/>
        </p:nvSpPr>
        <p:spPr>
          <a:xfrm>
            <a:off x="849544" y="2490409"/>
            <a:ext cx="10553872" cy="332553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200000"/>
              </a:lnSpc>
            </a:pPr>
            <a:r>
              <a:rPr lang="pt-PT" sz="2000" dirty="0"/>
              <a:t>Sociedade atual cada vez mais dependente de todo tipo de comunicações.</a:t>
            </a:r>
          </a:p>
          <a:p>
            <a:pPr lvl="1" algn="just">
              <a:lnSpc>
                <a:spcPct val="200000"/>
              </a:lnSpc>
            </a:pPr>
            <a:r>
              <a:rPr lang="pt-PT" sz="2000" dirty="0"/>
              <a:t>O projeto </a:t>
            </a:r>
            <a:r>
              <a:rPr lang="pt-PT" sz="2000" i="1" dirty="0" err="1"/>
              <a:t>iBrow</a:t>
            </a:r>
            <a:r>
              <a:rPr lang="pt-PT" sz="2000" dirty="0"/>
              <a:t> propõe a utilização de transcetores de baixo custo de maneira a responder ao aumento do tráfego de dados.</a:t>
            </a:r>
          </a:p>
          <a:p>
            <a:pPr lvl="1" algn="just">
              <a:lnSpc>
                <a:spcPct val="200000"/>
              </a:lnSpc>
            </a:pPr>
            <a:r>
              <a:rPr lang="pt-PT" sz="2000" dirty="0"/>
              <a:t>Este projeto tem como principal motivação testar os transcetores desenvolvidos através da implementação de uma arquitetura que envie dados HDMI de alta velocidade.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Equipamento Usado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313A8-EA78-4281-A20E-BFA14F791CEC}"/>
              </a:ext>
            </a:extLst>
          </p:cNvPr>
          <p:cNvSpPr txBox="1"/>
          <p:nvPr/>
        </p:nvSpPr>
        <p:spPr>
          <a:xfrm>
            <a:off x="2759253" y="5914292"/>
            <a:ext cx="223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Conectores FMC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31326-AED4-44F0-AD0C-8ACB89D0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10697"/>
            <a:ext cx="5498412" cy="3682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E12B70-17E9-4CD6-A7D2-FDB20F44DE5D}"/>
              </a:ext>
            </a:extLst>
          </p:cNvPr>
          <p:cNvSpPr/>
          <p:nvPr/>
        </p:nvSpPr>
        <p:spPr>
          <a:xfrm>
            <a:off x="2464127" y="548346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5B631-1ED7-49F8-A48D-800AB96182EC}"/>
              </a:ext>
            </a:extLst>
          </p:cNvPr>
          <p:cNvSpPr txBox="1"/>
          <p:nvPr/>
        </p:nvSpPr>
        <p:spPr>
          <a:xfrm>
            <a:off x="2621677" y="2940034"/>
            <a:ext cx="250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>
                <a:solidFill>
                  <a:schemeClr val="bg1"/>
                </a:solidFill>
              </a:rPr>
              <a:t>Transcetores </a:t>
            </a:r>
            <a:r>
              <a:rPr lang="pt-PT" sz="2400" dirty="0">
                <a:solidFill>
                  <a:schemeClr val="bg1"/>
                </a:solidFill>
              </a:rPr>
              <a:t>GTX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F7E35-0031-457F-9D45-A53C85D2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828799"/>
            <a:ext cx="4368959" cy="2222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D7787A-9032-4119-A288-12754EF2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051271"/>
            <a:ext cx="4339870" cy="22219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79" y="1837227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Diagrama Geral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203" y="1847062"/>
            <a:ext cx="1087496" cy="35955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0" y="3055796"/>
            <a:ext cx="4261341" cy="2684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" y="2696678"/>
            <a:ext cx="11040533" cy="27459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27" y="3492751"/>
            <a:ext cx="1429379" cy="169681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5157190" y="3736859"/>
            <a:ext cx="376517" cy="398033"/>
            <a:chOff x="4721476" y="5961900"/>
            <a:chExt cx="376517" cy="398033"/>
          </a:xfrm>
        </p:grpSpPr>
        <p:sp>
          <p:nvSpPr>
            <p:cNvPr id="24" name="TextBox 23"/>
            <p:cNvSpPr txBox="1"/>
            <p:nvPr/>
          </p:nvSpPr>
          <p:spPr>
            <a:xfrm>
              <a:off x="4748369" y="597458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2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721476" y="596190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33175" y="3753778"/>
            <a:ext cx="376517" cy="398033"/>
            <a:chOff x="5397312" y="6038867"/>
            <a:chExt cx="376517" cy="398033"/>
          </a:xfrm>
        </p:grpSpPr>
        <p:sp>
          <p:nvSpPr>
            <p:cNvPr id="27" name="TextBox 26"/>
            <p:cNvSpPr txBox="1"/>
            <p:nvPr/>
          </p:nvSpPr>
          <p:spPr>
            <a:xfrm>
              <a:off x="5424205" y="6051553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3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5397312" y="6038867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84916" y="5243640"/>
            <a:ext cx="376517" cy="398033"/>
            <a:chOff x="4094529" y="7962790"/>
            <a:chExt cx="376517" cy="398033"/>
          </a:xfrm>
        </p:grpSpPr>
        <p:sp>
          <p:nvSpPr>
            <p:cNvPr id="30" name="TextBox 29"/>
            <p:cNvSpPr txBox="1"/>
            <p:nvPr/>
          </p:nvSpPr>
          <p:spPr>
            <a:xfrm>
              <a:off x="4121422" y="797547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4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4094529" y="796279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50302" y="5277154"/>
            <a:ext cx="376517" cy="398033"/>
            <a:chOff x="4094529" y="7962790"/>
            <a:chExt cx="376517" cy="398033"/>
          </a:xfrm>
        </p:grpSpPr>
        <p:sp>
          <p:nvSpPr>
            <p:cNvPr id="8" name="TextBox 7"/>
            <p:cNvSpPr txBox="1"/>
            <p:nvPr/>
          </p:nvSpPr>
          <p:spPr>
            <a:xfrm>
              <a:off x="4121422" y="797547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94529" y="796279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2" y="3846929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3229415" y="2995107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1ª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12" y="2219023"/>
            <a:ext cx="10052858" cy="333076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91737" y="5771163"/>
            <a:ext cx="10242009" cy="445374"/>
          </a:xfrm>
          <a:prstGeom prst="rect">
            <a:avLst/>
          </a:prstGeom>
        </p:spPr>
        <p:txBody>
          <a:bodyPr>
            <a:noAutofit/>
          </a:bodyPr>
          <a:lstStyle/>
          <a:p>
            <a:pPr lvl="1"/>
            <a:r>
              <a:rPr lang="pt-PT" sz="2000" dirty="0"/>
              <a:t>Desenvolver diferentes arquiteturas de forma a obter comunicação direta entre placas HMDI</a:t>
            </a:r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repeatCount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34466 -0.3828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3" grpId="0" build="p"/>
      <p:bldP spid="1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1" y="3848123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7431456" y="379225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1ª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10" name="Arrow: Left 9" title="Step 2 arrow pointing towards goal"/>
          <p:cNvSpPr/>
          <p:nvPr/>
        </p:nvSpPr>
        <p:spPr>
          <a:xfrm rot="19461714">
            <a:off x="6803438" y="3812750"/>
            <a:ext cx="1490308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 title="Step 2 title"/>
          <p:cNvSpPr/>
          <p:nvPr/>
        </p:nvSpPr>
        <p:spPr>
          <a:xfrm>
            <a:off x="7284833" y="2974428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2ª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17" y="1869736"/>
            <a:ext cx="5205663" cy="419545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36859" y="2747705"/>
            <a:ext cx="4801063" cy="278047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2" algn="just">
              <a:lnSpc>
                <a:spcPct val="200000"/>
              </a:lnSpc>
            </a:pPr>
            <a:r>
              <a:rPr lang="pt-PT" sz="2000" dirty="0"/>
              <a:t>Familiarização com o módulo GTX</a:t>
            </a:r>
          </a:p>
          <a:p>
            <a:pPr lvl="2" algn="just">
              <a:lnSpc>
                <a:spcPct val="200000"/>
              </a:lnSpc>
            </a:pPr>
            <a:r>
              <a:rPr lang="pt-PT" sz="2000" dirty="0"/>
              <a:t>Arquiteturas capazes de enviar e receber dados para/de GTX corretamente</a:t>
            </a:r>
          </a:p>
          <a:p>
            <a:pPr lvl="2" algn="just">
              <a:lnSpc>
                <a:spcPct val="200000"/>
              </a:lnSpc>
            </a:pPr>
            <a:r>
              <a:rPr lang="pt-PT" sz="2000" dirty="0"/>
              <a:t>Obter comunicação de dados em série</a:t>
            </a:r>
          </a:p>
        </p:txBody>
      </p:sp>
    </p:spTree>
    <p:extLst>
      <p:ext uri="{BB962C8B-B14F-4D97-AF65-F5344CB8AC3E}">
        <p14:creationId xmlns:p14="http://schemas.microsoft.com/office/powerpoint/2010/main" val="2489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34427 0.4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14" y="203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48148E-6 L 0.01198 -0.378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5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4515</TotalTime>
  <Words>2163</Words>
  <Application>Microsoft Office PowerPoint</Application>
  <PresentationFormat>Widescreen</PresentationFormat>
  <Paragraphs>424</Paragraphs>
  <Slides>33</Slides>
  <Notes>25</Notes>
  <HiddenSlides>7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Georgia</vt:lpstr>
      <vt:lpstr>Nyala</vt:lpstr>
      <vt:lpstr>Wingdings</vt:lpstr>
      <vt:lpstr>Retrospect</vt:lpstr>
      <vt:lpstr>Acrobat Document</vt:lpstr>
      <vt:lpstr>Implementação em FPGA de um conversor HDMI para transmissão em série de alta velocidade  Ana Marisa Oliveira Barbosa  Orientador: Prof. Doutor João Paulo de Castro Canas Ferreira Co-orientador: Prof. Doutor Henrique Manuel de Castro Faria Salgado Supervisor Externo: Doutor Luís Manuel de Sousa Pessoa</vt:lpstr>
      <vt:lpstr>Conteúdo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Desenvolvimento e Resultados</vt:lpstr>
      <vt:lpstr>Etapa 1 – Arquitetura A Transmissão de uma imagem gerada na FPGA</vt:lpstr>
      <vt:lpstr>Etapa 1 – Arquitetura A Transmissão de uma imagem gerada na FPGA</vt:lpstr>
      <vt:lpstr>Etapa 1 – Arquitetura B Transmissão de imagem entre dispositivos HDMI</vt:lpstr>
      <vt:lpstr>Etapa 1 – Arquitetura B Transmissão de imagem entre dispositivos HDMI</vt:lpstr>
      <vt:lpstr>Etapa 1 – Arquitetura C Transmissão de imagem e som entre dispositivos HDMI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imagem em série entre dispositivos HDMI</vt:lpstr>
      <vt:lpstr>Etapa 2 – Arquitetura E Transmissão de imagem em série entre dispositivos HDMI</vt:lpstr>
      <vt:lpstr>Etapa 1/2 Análise de Recursos Utilizados</vt:lpstr>
      <vt:lpstr>Conclusões</vt:lpstr>
      <vt:lpstr>Conclusões e Trabalho Futuro</vt:lpstr>
      <vt:lpstr>Alguma questão ?</vt:lpstr>
      <vt:lpstr>Etapa 1 Análise de Recursos Utilizados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imagem em série entre dispositivos HDMI</vt:lpstr>
      <vt:lpstr>Etapa 2 – Arquitetura E Transmissão de imagem em série entre dispositivos HDMI</vt:lpstr>
      <vt:lpstr>Etapa 2 – Arquitetura E Transmissão de imagem em série entre dispositivos HDMI</vt:lpstr>
      <vt:lpstr>Etapa 2 – Arquitetura E Transmissão de imagem em série entre dispositivos HDMI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156</cp:revision>
  <dcterms:created xsi:type="dcterms:W3CDTF">2017-06-16T22:20:09Z</dcterms:created>
  <dcterms:modified xsi:type="dcterms:W3CDTF">2017-07-02T17:35:17Z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